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8"/>
  </p:notesMasterIdLst>
  <p:sldIdLst>
    <p:sldId id="256" r:id="rId2"/>
    <p:sldId id="303" r:id="rId3"/>
    <p:sldId id="299" r:id="rId4"/>
    <p:sldId id="302" r:id="rId5"/>
    <p:sldId id="295" r:id="rId6"/>
    <p:sldId id="296" r:id="rId7"/>
    <p:sldId id="304" r:id="rId8"/>
    <p:sldId id="305" r:id="rId9"/>
    <p:sldId id="298" r:id="rId10"/>
    <p:sldId id="308" r:id="rId11"/>
    <p:sldId id="307" r:id="rId12"/>
    <p:sldId id="265" r:id="rId13"/>
    <p:sldId id="300" r:id="rId14"/>
    <p:sldId id="294" r:id="rId15"/>
    <p:sldId id="290" r:id="rId16"/>
    <p:sldId id="25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2"/>
    <a:srgbClr val="7F7F7F"/>
    <a:srgbClr val="E60D2E"/>
    <a:srgbClr val="001F32"/>
    <a:srgbClr val="7C7C7C"/>
    <a:srgbClr val="005F9C"/>
    <a:srgbClr val="714684"/>
    <a:srgbClr val="E3DBE7"/>
    <a:srgbClr val="724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3326" autoAdjust="0"/>
  </p:normalViewPr>
  <p:slideViewPr>
    <p:cSldViewPr snapToGrid="0">
      <p:cViewPr>
        <p:scale>
          <a:sx n="100" d="100"/>
          <a:sy n="100" d="100"/>
        </p:scale>
        <p:origin x="72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FC042-BC41-4C5A-9179-79EAF3CC4BE9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B65D4-355A-4A9A-81CF-73639AF8CF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7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65D4-355A-4A9A-81CF-73639AF8CFA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58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65D4-355A-4A9A-81CF-73639AF8CFA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18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65D4-355A-4A9A-81CF-73639AF8CFA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51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65D4-355A-4A9A-81CF-73639AF8CFA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8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65D4-355A-4A9A-81CF-73639AF8CFA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076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65D4-355A-4A9A-81CF-73639AF8CFA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2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65D4-355A-4A9A-81CF-73639AF8CFA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1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 smtClean="0"/>
              <a:t>Nienshanz-Automatiсa</a:t>
            </a:r>
            <a:r>
              <a:rPr lang="en-US" sz="1200" b="1" dirty="0" smtClean="0"/>
              <a:t> </a:t>
            </a:r>
            <a:r>
              <a:rPr lang="en-US" sz="1200" dirty="0" smtClean="0"/>
              <a:t>is a multivendor distributor. Our company is reliable partner in industrial automation. Our engineers and product managers have expert level knowledge in industrial automation. </a:t>
            </a:r>
            <a:r>
              <a:rPr lang="en-US" sz="1200" dirty="0" err="1" smtClean="0"/>
              <a:t>Nienchanz-Automatica</a:t>
            </a:r>
            <a:r>
              <a:rPr lang="en-US" sz="1200" dirty="0" smtClean="0"/>
              <a:t> is not only a distributer, but high level technical service, technical trainings and on-line events. We can support projects of any difficulties.</a:t>
            </a:r>
          </a:p>
          <a:p>
            <a:endParaRPr lang="en-US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65D4-355A-4A9A-81CF-73639AF8CFA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9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65D4-355A-4A9A-81CF-73639AF8CFA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36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65D4-355A-4A9A-81CF-73639AF8CFA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3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65D4-355A-4A9A-81CF-73639AF8CFA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7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Application: </a:t>
            </a:r>
            <a:endParaRPr lang="en-US" dirty="0" smtClean="0"/>
          </a:p>
          <a:p>
            <a:r>
              <a:rPr lang="en-US" dirty="0" smtClean="0"/>
              <a:t>Front </a:t>
            </a:r>
            <a:r>
              <a:rPr lang="en-US" baseline="0" dirty="0" smtClean="0"/>
              <a:t>R</a:t>
            </a:r>
            <a:r>
              <a:rPr lang="en-US" dirty="0" smtClean="0"/>
              <a:t>ack:</a:t>
            </a:r>
            <a:r>
              <a:rPr lang="en-US" baseline="0" dirty="0" smtClean="0"/>
              <a:t> </a:t>
            </a:r>
            <a:r>
              <a:rPr lang="en-US" sz="1200" dirty="0" smtClean="0"/>
              <a:t>automated process control systems, data acquisition systems for maintaining TV broadcasting Internet,</a:t>
            </a:r>
            <a:r>
              <a:rPr lang="en-US" sz="1200" baseline="0" dirty="0" smtClean="0"/>
              <a:t> communication systems</a:t>
            </a:r>
            <a:r>
              <a:rPr lang="en-US" sz="120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65D4-355A-4A9A-81CF-73639AF8CFA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6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65D4-355A-4A9A-81CF-73639AF8CFA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908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65D4-355A-4A9A-81CF-73639AF8CFA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1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B2AF-EE2E-45A2-A312-4476530B56FF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3466-7375-47D2-9BED-1EFB2BE529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5FE6-C858-4334-9F5E-7FB3C3F4BB01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9C8-AC67-44E3-9AC3-0D489DB2A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5FE6-C858-4334-9F5E-7FB3C3F4BB01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9C8-AC67-44E3-9AC3-0D489DB2A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rot="5400000">
            <a:off x="4351004" y="3422468"/>
            <a:ext cx="3143253" cy="45719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56" y="2926405"/>
            <a:ext cx="4014216" cy="10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8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8200" y="494551"/>
            <a:ext cx="7746274" cy="102898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flipV="1">
            <a:off x="8038886" y="281139"/>
            <a:ext cx="119743" cy="11403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8254061" y="280098"/>
            <a:ext cx="119743" cy="114034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2" name="Прямоугольник 11"/>
          <p:cNvSpPr/>
          <p:nvPr userDrawn="1"/>
        </p:nvSpPr>
        <p:spPr>
          <a:xfrm flipV="1">
            <a:off x="8464731" y="280098"/>
            <a:ext cx="119743" cy="114034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55469" y="6538912"/>
            <a:ext cx="7746274" cy="102898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268856" y="637303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WWW.NNZ-IPC.RU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56" y="245448"/>
            <a:ext cx="2324971" cy="6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8200" y="494551"/>
            <a:ext cx="7746274" cy="102898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flipV="1">
            <a:off x="6294120" y="281139"/>
            <a:ext cx="119743" cy="114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6509295" y="280098"/>
            <a:ext cx="119743" cy="114034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2" name="Прямоугольник 11"/>
          <p:cNvSpPr/>
          <p:nvPr userDrawn="1"/>
        </p:nvSpPr>
        <p:spPr>
          <a:xfrm flipV="1">
            <a:off x="6719965" y="280098"/>
            <a:ext cx="119743" cy="114034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55469" y="6538912"/>
            <a:ext cx="7746274" cy="102898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268856" y="637303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WWW.NNZ-IPC.RU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07" y="285363"/>
            <a:ext cx="2390293" cy="6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6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8200" y="494551"/>
            <a:ext cx="7746274" cy="102898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flipV="1">
            <a:off x="6294120" y="281139"/>
            <a:ext cx="119743" cy="114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6509295" y="280098"/>
            <a:ext cx="119743" cy="114034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2" name="Прямоугольник 11"/>
          <p:cNvSpPr/>
          <p:nvPr userDrawn="1"/>
        </p:nvSpPr>
        <p:spPr>
          <a:xfrm flipV="1">
            <a:off x="6719965" y="280098"/>
            <a:ext cx="119743" cy="114034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55469" y="6538912"/>
            <a:ext cx="7746274" cy="102898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268856" y="637303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WWW.NNZ-IPC.RU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07" y="285363"/>
            <a:ext cx="2390293" cy="6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6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8200" y="494551"/>
            <a:ext cx="7746274" cy="102898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flipV="1">
            <a:off x="6294120" y="281139"/>
            <a:ext cx="119743" cy="114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6509295" y="280098"/>
            <a:ext cx="119743" cy="114034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2" name="Прямоугольник 11"/>
          <p:cNvSpPr/>
          <p:nvPr userDrawn="1"/>
        </p:nvSpPr>
        <p:spPr>
          <a:xfrm flipV="1">
            <a:off x="6719965" y="280098"/>
            <a:ext cx="119743" cy="114034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55469" y="6538912"/>
            <a:ext cx="7746274" cy="102898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268856" y="637303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WWW.NNZ-IPC.RU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07" y="285363"/>
            <a:ext cx="2390293" cy="6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6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8200" y="494551"/>
            <a:ext cx="7746274" cy="102898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flipV="1">
            <a:off x="6294120" y="281139"/>
            <a:ext cx="119743" cy="114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6509295" y="280098"/>
            <a:ext cx="119743" cy="114034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2" name="Прямоугольник 11"/>
          <p:cNvSpPr/>
          <p:nvPr userDrawn="1"/>
        </p:nvSpPr>
        <p:spPr>
          <a:xfrm flipV="1">
            <a:off x="6719965" y="280098"/>
            <a:ext cx="119743" cy="114034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55469" y="6538912"/>
            <a:ext cx="7746274" cy="102898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268856" y="637303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WWW.NNZ-IPC.RU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07" y="285363"/>
            <a:ext cx="2390293" cy="6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6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8200" y="494551"/>
            <a:ext cx="7746274" cy="102898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flipV="1">
            <a:off x="6294120" y="281139"/>
            <a:ext cx="119743" cy="114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6509295" y="280098"/>
            <a:ext cx="119743" cy="114034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2" name="Прямоугольник 11"/>
          <p:cNvSpPr/>
          <p:nvPr userDrawn="1"/>
        </p:nvSpPr>
        <p:spPr>
          <a:xfrm flipV="1">
            <a:off x="6719965" y="280098"/>
            <a:ext cx="119743" cy="114034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55469" y="6538912"/>
            <a:ext cx="7746274" cy="102898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268856" y="637303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WWW.NNZ-IPC.RU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07" y="285363"/>
            <a:ext cx="2390293" cy="6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6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8200" y="494551"/>
            <a:ext cx="7746274" cy="102898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flipV="1">
            <a:off x="6294120" y="281139"/>
            <a:ext cx="119743" cy="114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6509295" y="280098"/>
            <a:ext cx="119743" cy="114034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2" name="Прямоугольник 11"/>
          <p:cNvSpPr/>
          <p:nvPr userDrawn="1"/>
        </p:nvSpPr>
        <p:spPr>
          <a:xfrm flipV="1">
            <a:off x="6719965" y="280098"/>
            <a:ext cx="119743" cy="114034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55469" y="6538912"/>
            <a:ext cx="7746274" cy="102898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268856" y="637303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WWW.NNZ-IPC.RU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07" y="285363"/>
            <a:ext cx="2390293" cy="6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B2AF-EE2E-45A2-A312-4476530B56FF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3466-7375-47D2-9BED-1EFB2BE529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8200" y="494551"/>
            <a:ext cx="7746274" cy="102898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flipV="1">
            <a:off x="6294120" y="281139"/>
            <a:ext cx="119743" cy="114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6509295" y="280098"/>
            <a:ext cx="119743" cy="114034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2" name="Прямоугольник 11"/>
          <p:cNvSpPr/>
          <p:nvPr userDrawn="1"/>
        </p:nvSpPr>
        <p:spPr>
          <a:xfrm flipV="1">
            <a:off x="6719965" y="280098"/>
            <a:ext cx="119743" cy="114034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55469" y="6538912"/>
            <a:ext cx="7746274" cy="102898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268856" y="637303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WWW.NNZ-IPC.RU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07" y="285363"/>
            <a:ext cx="2390293" cy="6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6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8200" y="494551"/>
            <a:ext cx="7746274" cy="102898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flipV="1">
            <a:off x="6294120" y="281139"/>
            <a:ext cx="119743" cy="114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6509295" y="280098"/>
            <a:ext cx="119743" cy="114034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2" name="Прямоугольник 11"/>
          <p:cNvSpPr/>
          <p:nvPr userDrawn="1"/>
        </p:nvSpPr>
        <p:spPr>
          <a:xfrm flipV="1">
            <a:off x="6719965" y="280098"/>
            <a:ext cx="119743" cy="114034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55469" y="6538912"/>
            <a:ext cx="7746274" cy="102898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268856" y="637303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WWW.NNZ-IPC.RU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07" y="285363"/>
            <a:ext cx="2390293" cy="6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6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8200" y="494551"/>
            <a:ext cx="7746274" cy="102898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flipV="1">
            <a:off x="6294120" y="281139"/>
            <a:ext cx="119743" cy="114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6509295" y="280098"/>
            <a:ext cx="119743" cy="114034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2" name="Прямоугольник 11"/>
          <p:cNvSpPr/>
          <p:nvPr userDrawn="1"/>
        </p:nvSpPr>
        <p:spPr>
          <a:xfrm flipV="1">
            <a:off x="6719965" y="280098"/>
            <a:ext cx="119743" cy="114034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55469" y="6538912"/>
            <a:ext cx="7746274" cy="102898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268856" y="637303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WWW.NNZ-IPC.RU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07" y="285363"/>
            <a:ext cx="2390293" cy="6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6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8200" y="494551"/>
            <a:ext cx="7746274" cy="102898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flipV="1">
            <a:off x="6294120" y="281139"/>
            <a:ext cx="119743" cy="114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6509295" y="280098"/>
            <a:ext cx="119743" cy="114034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2" name="Прямоугольник 11"/>
          <p:cNvSpPr/>
          <p:nvPr userDrawn="1"/>
        </p:nvSpPr>
        <p:spPr>
          <a:xfrm flipV="1">
            <a:off x="6719965" y="280098"/>
            <a:ext cx="119743" cy="114034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55469" y="6538912"/>
            <a:ext cx="7746274" cy="102898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268856" y="637303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WWW.NNZ-IPC.RU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07" y="285363"/>
            <a:ext cx="2390293" cy="6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6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8200" y="494551"/>
            <a:ext cx="7746274" cy="102898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flipV="1">
            <a:off x="6294120" y="281139"/>
            <a:ext cx="119743" cy="1140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6509295" y="280098"/>
            <a:ext cx="119743" cy="114034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2" name="Прямоугольник 11"/>
          <p:cNvSpPr/>
          <p:nvPr userDrawn="1"/>
        </p:nvSpPr>
        <p:spPr>
          <a:xfrm flipV="1">
            <a:off x="6719965" y="280098"/>
            <a:ext cx="119743" cy="114034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55469" y="6538912"/>
            <a:ext cx="7746274" cy="102898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268856" y="637303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WWW.NNZ-IPC.RU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07" y="285363"/>
            <a:ext cx="2390293" cy="6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6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rot="5400000">
            <a:off x="4351004" y="3422468"/>
            <a:ext cx="3143253" cy="45719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79" y="2728664"/>
            <a:ext cx="5488988" cy="14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8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5FE6-C858-4334-9F5E-7FB3C3F4BB01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9C8-AC67-44E3-9AC3-0D489DB2A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5FE6-C858-4334-9F5E-7FB3C3F4BB01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9C8-AC67-44E3-9AC3-0D489DB2A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5FE6-C858-4334-9F5E-7FB3C3F4BB01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9C8-AC67-44E3-9AC3-0D489DB2A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5FE6-C858-4334-9F5E-7FB3C3F4BB01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9C8-AC67-44E3-9AC3-0D489DB2A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5FE6-C858-4334-9F5E-7FB3C3F4BB01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9C8-AC67-44E3-9AC3-0D489DB2A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5FE6-C858-4334-9F5E-7FB3C3F4BB01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9C8-AC67-44E3-9AC3-0D489DB2A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5FE6-C858-4334-9F5E-7FB3C3F4BB01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9C8-AC67-44E3-9AC3-0D489DB2A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B2AF-EE2E-45A2-A312-4476530B56FF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53466-7375-47D2-9BED-1EFB2BE529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4" r:id="rId21"/>
    <p:sldLayoutId id="2147483855" r:id="rId22"/>
    <p:sldLayoutId id="2147483856" r:id="rId23"/>
    <p:sldLayoutId id="2147483857" r:id="rId24"/>
    <p:sldLayoutId id="2147483858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gif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emf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3" Type="http://schemas.openxmlformats.org/officeDocument/2006/relationships/image" Target="../media/image18.png"/><Relationship Id="rId21" Type="http://schemas.openxmlformats.org/officeDocument/2006/relationships/image" Target="../media/image36.gi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9312" y="4173628"/>
            <a:ext cx="506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70B2"/>
                </a:solidFill>
              </a:rPr>
              <a:t>Профайл</a:t>
            </a:r>
            <a:r>
              <a:rPr lang="ru-RU" sz="3600" dirty="0" smtClean="0">
                <a:solidFill>
                  <a:srgbClr val="0070B2"/>
                </a:solidFill>
              </a:rPr>
              <a:t> компании</a:t>
            </a:r>
            <a:endParaRPr lang="ru-RU" sz="3600" dirty="0">
              <a:solidFill>
                <a:srgbClr val="0070B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74" y="2596481"/>
            <a:ext cx="5445303" cy="17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513390" y="6200712"/>
            <a:ext cx="361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69396" y="4726862"/>
            <a:ext cx="5434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7F7F7F"/>
                </a:solidFill>
              </a:rPr>
              <a:t>Новая серия промышленных мониторов от компания </a:t>
            </a:r>
            <a:r>
              <a:rPr lang="ru-RU" sz="1600" dirty="0" err="1" smtClean="0">
                <a:solidFill>
                  <a:srgbClr val="7F7F7F"/>
                </a:solidFill>
              </a:rPr>
              <a:t>Ниеншанц</a:t>
            </a:r>
            <a:r>
              <a:rPr lang="ru-RU" sz="1600" dirty="0" smtClean="0">
                <a:solidFill>
                  <a:srgbClr val="7F7F7F"/>
                </a:solidFill>
              </a:rPr>
              <a:t>-Автоматика. IP65 по передней панели, работ при температуре от </a:t>
            </a:r>
            <a:r>
              <a:rPr lang="ru-RU" sz="1600" dirty="0">
                <a:solidFill>
                  <a:srgbClr val="7F7F7F"/>
                </a:solidFill>
              </a:rPr>
              <a:t>-20 °С до +60 °</a:t>
            </a:r>
            <a:r>
              <a:rPr lang="ru-RU" sz="1600" dirty="0" smtClean="0">
                <a:solidFill>
                  <a:srgbClr val="7F7F7F"/>
                </a:solidFill>
              </a:rPr>
              <a:t>С</a:t>
            </a:r>
            <a:endParaRPr lang="ru-RU" sz="1600" dirty="0">
              <a:solidFill>
                <a:srgbClr val="7F7F7F"/>
              </a:solidFill>
            </a:endParaRPr>
          </a:p>
        </p:txBody>
      </p:sp>
      <p:sp>
        <p:nvSpPr>
          <p:cNvPr id="13332" name="AutoShape 20" descr="https://www.fresnostate.edu/craig/depts-programs/isds/images/new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8675" y="616075"/>
            <a:ext cx="6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Новинки линейки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Front Man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61" y="4102090"/>
            <a:ext cx="2215166" cy="553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75" y="5686011"/>
            <a:ext cx="3938337" cy="641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58" y="1658017"/>
            <a:ext cx="3505200" cy="2560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45" y="1407427"/>
            <a:ext cx="3221595" cy="26765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0" y="4108213"/>
            <a:ext cx="2262976" cy="56574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204037" y="4727768"/>
            <a:ext cx="5434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7F7F7F"/>
                </a:solidFill>
              </a:rPr>
              <a:t>Промышленный ИБП способный работать в отрицательных температурах и устойчивый к вибрациям. Интеллектуальная система контроля за питанием.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30" y="5668668"/>
            <a:ext cx="4061254" cy="6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1" y="1575392"/>
            <a:ext cx="5631785" cy="422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84" y="3749171"/>
            <a:ext cx="1271579" cy="1271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51" y="3749761"/>
            <a:ext cx="1368757" cy="12976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0" y="5349021"/>
            <a:ext cx="1902536" cy="603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0" y="3747900"/>
            <a:ext cx="1327234" cy="1260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8836" y="1761090"/>
            <a:ext cx="4805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ru-RU" dirty="0" smtClean="0">
                <a:solidFill>
                  <a:srgbClr val="7F7F7F"/>
                </a:solidFill>
              </a:rPr>
              <a:t>Сертифицированные инженеры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7F7F7F"/>
                </a:solidFill>
              </a:rPr>
              <a:t>  </a:t>
            </a:r>
            <a:r>
              <a:rPr lang="ru-RU" dirty="0" smtClean="0">
                <a:solidFill>
                  <a:srgbClr val="7F7F7F"/>
                </a:solidFill>
              </a:rPr>
              <a:t>Поддержка по телефону и </a:t>
            </a:r>
            <a:r>
              <a:rPr lang="en-US" dirty="0" smtClean="0">
                <a:solidFill>
                  <a:srgbClr val="7F7F7F"/>
                </a:solidFill>
              </a:rPr>
              <a:t>email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7F7F7F"/>
                </a:solidFill>
              </a:rPr>
              <a:t>  </a:t>
            </a:r>
            <a:r>
              <a:rPr lang="ru-RU" dirty="0" smtClean="0">
                <a:solidFill>
                  <a:srgbClr val="7F7F7F"/>
                </a:solidFill>
              </a:rPr>
              <a:t>Форум технической поддержки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7F7F7F"/>
                </a:solidFill>
              </a:rPr>
              <a:t>  </a:t>
            </a:r>
            <a:r>
              <a:rPr lang="ru-RU" dirty="0" smtClean="0">
                <a:solidFill>
                  <a:srgbClr val="7F7F7F"/>
                </a:solidFill>
              </a:rPr>
              <a:t>Выезд специалистов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7F7F7F"/>
                </a:solidFill>
              </a:rPr>
              <a:t>  </a:t>
            </a:r>
            <a:r>
              <a:rPr lang="ru-RU" dirty="0" smtClean="0">
                <a:solidFill>
                  <a:srgbClr val="7F7F7F"/>
                </a:solidFill>
              </a:rPr>
              <a:t>Гарантийное и пост гарантийное    </a:t>
            </a:r>
          </a:p>
          <a:p>
            <a:r>
              <a:rPr lang="ru-RU" dirty="0" smtClean="0">
                <a:solidFill>
                  <a:srgbClr val="7F7F7F"/>
                </a:solidFill>
              </a:rPr>
              <a:t>    обслуживание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79" y="4803819"/>
            <a:ext cx="1699736" cy="1699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8675" y="616075"/>
            <a:ext cx="6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Поддержка и сервис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28675" y="616075"/>
            <a:ext cx="6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Участие в выставках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00175"/>
            <a:ext cx="3686175" cy="2073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565624"/>
            <a:ext cx="368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B2"/>
                </a:solidFill>
              </a:rPr>
              <a:t>EXPO 1520</a:t>
            </a:r>
            <a:endParaRPr lang="ru-RU" b="1" dirty="0">
              <a:solidFill>
                <a:srgbClr val="0070B2"/>
              </a:solidFill>
            </a:endParaRPr>
          </a:p>
        </p:txBody>
      </p:sp>
      <p:pic>
        <p:nvPicPr>
          <p:cNvPr id="22" name="Рисунок 21" descr="File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5032" y="1400174"/>
            <a:ext cx="3703867" cy="20834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Рисунок 23" descr="DSC_00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4026932"/>
            <a:ext cx="3690257" cy="207576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6448425" y="3565624"/>
            <a:ext cx="368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B2"/>
                </a:solidFill>
              </a:rPr>
              <a:t>MIPS</a:t>
            </a:r>
            <a:endParaRPr lang="ru-RU" b="1" dirty="0">
              <a:solidFill>
                <a:srgbClr val="0070B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" y="6121751"/>
            <a:ext cx="368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B2"/>
                </a:solidFill>
              </a:rPr>
              <a:t>Электрические сети</a:t>
            </a:r>
            <a:endParaRPr lang="ru-RU" b="1" dirty="0">
              <a:solidFill>
                <a:srgbClr val="0070B2"/>
              </a:solidFill>
            </a:endParaRPr>
          </a:p>
        </p:txBody>
      </p:sp>
      <p:pic>
        <p:nvPicPr>
          <p:cNvPr id="28" name="Рисунок 27" descr="Подкараулил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7966" y="4026931"/>
            <a:ext cx="3113759" cy="207554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6591757" y="6111525"/>
            <a:ext cx="368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B2"/>
                </a:solidFill>
              </a:rPr>
              <a:t>Инфотранс</a:t>
            </a:r>
            <a:endParaRPr lang="ru-RU" b="1" dirty="0">
              <a:solidFill>
                <a:srgbClr val="0070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130" y="1885950"/>
            <a:ext cx="4257498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87860" y="1736330"/>
            <a:ext cx="5084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B2"/>
                </a:solidFill>
              </a:rPr>
              <a:t>Компания «</a:t>
            </a:r>
            <a:r>
              <a:rPr lang="ru-RU" dirty="0" err="1">
                <a:solidFill>
                  <a:srgbClr val="0070B2"/>
                </a:solidFill>
              </a:rPr>
              <a:t>Ниеншанц</a:t>
            </a:r>
            <a:r>
              <a:rPr lang="ru-RU" dirty="0">
                <a:solidFill>
                  <a:srgbClr val="0070B2"/>
                </a:solidFill>
              </a:rPr>
              <a:t>-Автоматика» проводит технические семинары и тренинги по всей России, а также организует </a:t>
            </a:r>
            <a:r>
              <a:rPr lang="ru-RU" dirty="0" err="1">
                <a:solidFill>
                  <a:srgbClr val="0070B2"/>
                </a:solidFill>
              </a:rPr>
              <a:t>вебинары</a:t>
            </a:r>
            <a:r>
              <a:rPr lang="ru-RU" dirty="0">
                <a:solidFill>
                  <a:srgbClr val="0070B2"/>
                </a:solidFill>
              </a:rPr>
              <a:t> для дистанционного информирования своих клиентов.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9940" y="3213507"/>
            <a:ext cx="4099560" cy="307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52500" y="3600923"/>
            <a:ext cx="3181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ru-RU" dirty="0" smtClean="0">
                <a:solidFill>
                  <a:srgbClr val="7F7F7F"/>
                </a:solidFill>
              </a:rPr>
              <a:t>Консультация инженеров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7F7F7F"/>
                </a:solidFill>
              </a:rPr>
              <a:t> </a:t>
            </a:r>
            <a:r>
              <a:rPr lang="ru-RU" dirty="0" smtClean="0">
                <a:solidFill>
                  <a:srgbClr val="7F7F7F"/>
                </a:solidFill>
              </a:rPr>
              <a:t>Рабочие </a:t>
            </a:r>
            <a:r>
              <a:rPr lang="ru-RU" dirty="0" err="1" smtClean="0">
                <a:solidFill>
                  <a:srgbClr val="7F7F7F"/>
                </a:solidFill>
              </a:rPr>
              <a:t>демо</a:t>
            </a:r>
            <a:r>
              <a:rPr lang="ru-RU" dirty="0" smtClean="0">
                <a:solidFill>
                  <a:srgbClr val="7F7F7F"/>
                </a:solidFill>
              </a:rPr>
              <a:t>-стенды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ru-RU" dirty="0" smtClean="0">
                <a:solidFill>
                  <a:srgbClr val="7F7F7F"/>
                </a:solidFill>
              </a:rPr>
              <a:t>Продвижение мероприятий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ru-RU" dirty="0" smtClean="0">
                <a:solidFill>
                  <a:srgbClr val="7F7F7F"/>
                </a:solidFill>
              </a:rPr>
              <a:t>Генерация </a:t>
            </a:r>
            <a:r>
              <a:rPr lang="ru-RU" dirty="0" err="1" smtClean="0">
                <a:solidFill>
                  <a:srgbClr val="7F7F7F"/>
                </a:solidFill>
              </a:rPr>
              <a:t>лидов</a:t>
            </a:r>
            <a:endParaRPr lang="ru-RU" b="1" dirty="0">
              <a:solidFill>
                <a:srgbClr val="7F7F7F"/>
              </a:solidFill>
            </a:endParaRPr>
          </a:p>
        </p:txBody>
      </p:sp>
      <p:pic>
        <p:nvPicPr>
          <p:cNvPr id="7172" name="Picture 4" descr="http://ecwp.s3.amazonaws.com/wp-content/uploads/sites/50/2015/01/Webina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54771" y="4724400"/>
            <a:ext cx="1446629" cy="10463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8675" y="616075"/>
            <a:ext cx="6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Участие в выставках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 flipV="1">
            <a:off x="292281" y="2452134"/>
            <a:ext cx="1320437" cy="4571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nnz-ipc.ru/images/items/1875476/1381403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380" y="2077528"/>
            <a:ext cx="1707712" cy="2362336"/>
          </a:xfrm>
          <a:prstGeom prst="rect">
            <a:avLst/>
          </a:prstGeom>
          <a:noFill/>
        </p:spPr>
      </p:pic>
      <p:pic>
        <p:nvPicPr>
          <p:cNvPr id="3084" name="Picture 12" descr="http://www.nnz-ipc.ru/images/items/1873411/1352191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7571" y="2059440"/>
            <a:ext cx="1711326" cy="2367336"/>
          </a:xfrm>
          <a:prstGeom prst="rect">
            <a:avLst/>
          </a:prstGeom>
          <a:noFill/>
        </p:spPr>
      </p:pic>
      <p:pic>
        <p:nvPicPr>
          <p:cNvPr id="3086" name="Picture 14" descr="http://www.nnz-ipc.ru/images/items/1872228/13178063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2236" y="2700068"/>
            <a:ext cx="1597026" cy="2262455"/>
          </a:xfrm>
          <a:prstGeom prst="rect">
            <a:avLst/>
          </a:prstGeom>
          <a:noFill/>
        </p:spPr>
      </p:pic>
      <p:pic>
        <p:nvPicPr>
          <p:cNvPr id="3088" name="Picture 16" descr="http://www.nnz-ipc.ru/images/items/1875636/1385364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48436" y="2077528"/>
            <a:ext cx="1768475" cy="2490604"/>
          </a:xfrm>
          <a:prstGeom prst="rect">
            <a:avLst/>
          </a:prstGeom>
          <a:noFill/>
        </p:spPr>
      </p:pic>
      <p:pic>
        <p:nvPicPr>
          <p:cNvPr id="3090" name="Picture 18" descr="http://www.nnz-ipc.ru/images/items/1878582/14532920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1349" y="3454768"/>
            <a:ext cx="1654175" cy="2205568"/>
          </a:xfrm>
          <a:prstGeom prst="rect">
            <a:avLst/>
          </a:prstGeom>
          <a:noFill/>
        </p:spPr>
      </p:pic>
      <p:pic>
        <p:nvPicPr>
          <p:cNvPr id="3080" name="Picture 8" descr="http://www.nnz-ipc.ru/images/items/1874524/13753557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4422" y="2550818"/>
            <a:ext cx="2035176" cy="2035178"/>
          </a:xfrm>
          <a:prstGeom prst="rect">
            <a:avLst/>
          </a:prstGeom>
          <a:noFill/>
        </p:spPr>
      </p:pic>
      <p:pic>
        <p:nvPicPr>
          <p:cNvPr id="2050" name="Picture 2" descr="http://www.nnz-ipc.ru/images/items/1878209/144170793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75" y="3831296"/>
            <a:ext cx="1779588" cy="25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nnz-ipc.ru/images/items/1872110/13153796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35652" y="3454768"/>
            <a:ext cx="1916517" cy="274700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8675" y="616075"/>
            <a:ext cx="744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Печатные и электронные каталоги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761" y="1359916"/>
            <a:ext cx="4876120" cy="27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01801" y="4749401"/>
            <a:ext cx="3552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7F7F7F"/>
                </a:solidFill>
              </a:rPr>
              <a:t> </a:t>
            </a:r>
            <a:r>
              <a:rPr lang="ru-RU" dirty="0" smtClean="0">
                <a:solidFill>
                  <a:srgbClr val="7F7F7F"/>
                </a:solidFill>
              </a:rPr>
              <a:t>Удобный каталог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F7F7F"/>
                </a:solidFill>
              </a:rPr>
              <a:t> Актуальные цены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F7F7F"/>
                </a:solidFill>
              </a:rPr>
              <a:t> Покупка </a:t>
            </a:r>
            <a:r>
              <a:rPr lang="en-US" dirty="0" smtClean="0">
                <a:solidFill>
                  <a:srgbClr val="7F7F7F"/>
                </a:solidFill>
              </a:rPr>
              <a:t>online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ru-RU" dirty="0" smtClean="0">
                <a:solidFill>
                  <a:srgbClr val="7F7F7F"/>
                </a:solidFill>
              </a:rPr>
              <a:t>Новости и анонсы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7F7F7F"/>
                </a:solidFill>
              </a:rPr>
              <a:t>+</a:t>
            </a:r>
            <a:r>
              <a:rPr lang="en-US" dirty="0" smtClean="0">
                <a:solidFill>
                  <a:srgbClr val="7F7F7F"/>
                </a:solidFill>
              </a:rPr>
              <a:t>1 500 </a:t>
            </a:r>
            <a:r>
              <a:rPr lang="ru-RU" dirty="0" smtClean="0">
                <a:solidFill>
                  <a:srgbClr val="7F7F7F"/>
                </a:solidFill>
              </a:rPr>
              <a:t>посетителей в день</a:t>
            </a:r>
            <a:endParaRPr lang="en-US" dirty="0">
              <a:solidFill>
                <a:srgbClr val="7F7F7F"/>
              </a:solidFill>
            </a:endParaRPr>
          </a:p>
          <a:p>
            <a:endParaRPr lang="ru-RU" b="1" dirty="0">
              <a:solidFill>
                <a:srgbClr val="7F7F7F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1680" y="1159328"/>
            <a:ext cx="4158456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Untitled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7235" y="2553626"/>
            <a:ext cx="4434982" cy="2725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013884" y="5559700"/>
            <a:ext cx="462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F7F7F"/>
                </a:solidFill>
              </a:rPr>
              <a:t>Локализованные сайты </a:t>
            </a:r>
          </a:p>
          <a:p>
            <a:r>
              <a:rPr lang="ru-RU" dirty="0" smtClean="0">
                <a:solidFill>
                  <a:srgbClr val="7F7F7F"/>
                </a:solidFill>
              </a:rPr>
              <a:t>производителей</a:t>
            </a:r>
            <a:endParaRPr lang="ru-RU" b="1" dirty="0">
              <a:solidFill>
                <a:srgbClr val="7F7F7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0357" y="5334391"/>
            <a:ext cx="145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B2"/>
                </a:solidFill>
              </a:rPr>
              <a:t>nnz-ipc.ru</a:t>
            </a:r>
            <a:endParaRPr lang="ru-RU" sz="2400" b="1" dirty="0">
              <a:solidFill>
                <a:srgbClr val="0070B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4341" y="5635261"/>
            <a:ext cx="1482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B2"/>
                </a:solidFill>
              </a:rPr>
              <a:t>(brand).</a:t>
            </a:r>
            <a:r>
              <a:rPr lang="en-US" sz="2400" b="1" dirty="0" err="1" smtClean="0">
                <a:solidFill>
                  <a:srgbClr val="0070B2"/>
                </a:solidFill>
              </a:rPr>
              <a:t>ru</a:t>
            </a:r>
            <a:endParaRPr lang="ru-RU" sz="2400" b="1" dirty="0">
              <a:solidFill>
                <a:srgbClr val="0070B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675" y="616075"/>
            <a:ext cx="744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Web-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ресурсы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04" y="1437143"/>
            <a:ext cx="4310661" cy="26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3387" y="3067364"/>
            <a:ext cx="4757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70B2"/>
                </a:solidFill>
              </a:rPr>
              <a:t>Спасибо за внимание</a:t>
            </a:r>
            <a:endParaRPr lang="ru-RU" sz="3000" dirty="0">
              <a:solidFill>
                <a:srgbClr val="0070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135" y="616075"/>
            <a:ext cx="263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 компании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4775" y="1385516"/>
            <a:ext cx="78966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F7F7F"/>
                </a:solidFill>
              </a:rPr>
              <a:t>Компания «</a:t>
            </a:r>
            <a:r>
              <a:rPr lang="ru-RU" dirty="0" err="1">
                <a:solidFill>
                  <a:srgbClr val="7F7F7F"/>
                </a:solidFill>
              </a:rPr>
              <a:t>Ниеншанц</a:t>
            </a:r>
            <a:r>
              <a:rPr lang="ru-RU" dirty="0">
                <a:solidFill>
                  <a:srgbClr val="7F7F7F"/>
                </a:solidFill>
              </a:rPr>
              <a:t>-Автоматика» основана в 1994 году в Санкт-Петербурге и специализируется на поставках и технической поддержке оборудования для промышленной автоматизации. Компания поставляет на российский рынок широкий спектр оборудования от ведущих производителей интеллектуальных промышленных </a:t>
            </a:r>
            <a:r>
              <a:rPr lang="ru-RU" dirty="0" smtClean="0">
                <a:solidFill>
                  <a:srgbClr val="7F7F7F"/>
                </a:solidFill>
              </a:rPr>
              <a:t>систем</a:t>
            </a:r>
            <a:r>
              <a:rPr lang="en-US" dirty="0">
                <a:solidFill>
                  <a:srgbClr val="7F7F7F"/>
                </a:solidFill>
              </a:rPr>
              <a:t>.</a:t>
            </a:r>
            <a:endParaRPr lang="ru-RU" dirty="0">
              <a:solidFill>
                <a:srgbClr val="7F7F7F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471172" y="4336869"/>
            <a:ext cx="5287239" cy="1506849"/>
            <a:chOff x="-46606" y="3990253"/>
            <a:chExt cx="6528686" cy="11155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46606" y="4082726"/>
              <a:ext cx="6528686" cy="954719"/>
            </a:xfrm>
            <a:prstGeom prst="roundRect">
              <a:avLst/>
            </a:prstGeom>
            <a:solidFill>
              <a:srgbClr val="0070B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6605" y="3990253"/>
              <a:ext cx="6435474" cy="111555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ru-RU" b="1" dirty="0"/>
                <a:t>Ключевые клиенты</a:t>
              </a:r>
              <a:r>
                <a:rPr lang="ru-RU" dirty="0"/>
                <a:t>: Газпром, </a:t>
              </a:r>
              <a:r>
                <a:rPr lang="ru-RU" dirty="0" err="1"/>
                <a:t>Транснефть</a:t>
              </a:r>
              <a:r>
                <a:rPr lang="ru-RU" dirty="0"/>
                <a:t>, Ростелеком, РЖД, Московский </a:t>
              </a:r>
              <a:r>
                <a:rPr lang="ru-RU" dirty="0" smtClean="0"/>
                <a:t>метрополитен, </a:t>
              </a:r>
              <a:r>
                <a:rPr lang="ru-RU" dirty="0"/>
                <a:t>Северо-Западный </a:t>
              </a:r>
              <a:r>
                <a:rPr lang="ru-RU" dirty="0" smtClean="0"/>
                <a:t>Телеком</a:t>
              </a:r>
              <a:endParaRPr lang="ru-RU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06789" y="3083009"/>
            <a:ext cx="3651622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rgbClr val="0070B2"/>
                </a:solidFill>
              </a:rPr>
              <a:t>Собственное производство промышленных компьютеров</a:t>
            </a:r>
            <a:r>
              <a:rPr lang="en-US" dirty="0" smtClean="0">
                <a:solidFill>
                  <a:srgbClr val="0070B2"/>
                </a:solidFill>
              </a:rPr>
              <a:t> </a:t>
            </a:r>
            <a:endParaRPr lang="ru-RU" dirty="0">
              <a:solidFill>
                <a:srgbClr val="0070B2"/>
              </a:solidFill>
            </a:endParaRP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0070B2"/>
                </a:solidFill>
              </a:rPr>
              <a:t>FRONT MAN</a:t>
            </a:r>
            <a:endParaRPr lang="ru-RU" sz="2000" b="1" dirty="0">
              <a:solidFill>
                <a:srgbClr val="0070B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1852" y="3236479"/>
            <a:ext cx="21814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rgbClr val="0070B2"/>
                </a:solidFill>
              </a:rPr>
              <a:t>Оборот за </a:t>
            </a:r>
            <a:r>
              <a:rPr lang="en-US" dirty="0" smtClean="0">
                <a:solidFill>
                  <a:srgbClr val="0070B2"/>
                </a:solidFill>
              </a:rPr>
              <a:t>2017</a:t>
            </a:r>
            <a:r>
              <a:rPr lang="ru-RU" dirty="0" smtClean="0">
                <a:solidFill>
                  <a:srgbClr val="0070B2"/>
                </a:solidFill>
              </a:rPr>
              <a:t>г.</a:t>
            </a:r>
            <a:r>
              <a:rPr lang="en-US" dirty="0" smtClean="0">
                <a:solidFill>
                  <a:srgbClr val="0070B2"/>
                </a:solidFill>
              </a:rPr>
              <a:t> </a:t>
            </a:r>
            <a:endParaRPr lang="ru-RU" dirty="0" smtClean="0">
              <a:solidFill>
                <a:srgbClr val="0070B2"/>
              </a:solidFill>
            </a:endParaRP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0070B2"/>
                </a:solidFill>
              </a:rPr>
              <a:t>4</a:t>
            </a:r>
            <a:r>
              <a:rPr lang="en-US" sz="2000" b="1" dirty="0" smtClean="0">
                <a:solidFill>
                  <a:srgbClr val="0070B2"/>
                </a:solidFill>
              </a:rPr>
              <a:t>8</a:t>
            </a:r>
            <a:r>
              <a:rPr lang="ru-RU" sz="2000" b="1" dirty="0" smtClean="0">
                <a:solidFill>
                  <a:srgbClr val="0070B2"/>
                </a:solidFill>
              </a:rPr>
              <a:t> МЛН</a:t>
            </a:r>
            <a:r>
              <a:rPr lang="ru-RU" sz="2000" b="1" dirty="0" smtClean="0">
                <a:solidFill>
                  <a:srgbClr val="0070B2"/>
                </a:solidFill>
              </a:rPr>
              <a:t> </a:t>
            </a:r>
            <a:r>
              <a:rPr lang="en-US" sz="2000" b="1" dirty="0" smtClean="0">
                <a:solidFill>
                  <a:srgbClr val="0070B2"/>
                </a:solidFill>
              </a:rPr>
              <a:t>$</a:t>
            </a:r>
            <a:endParaRPr lang="ru-RU" sz="2000" b="1" dirty="0">
              <a:solidFill>
                <a:srgbClr val="0070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3324" y="4811110"/>
            <a:ext cx="335020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rgbClr val="0070B2"/>
                </a:solidFill>
              </a:rPr>
              <a:t>Клиентская база</a:t>
            </a:r>
          </a:p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0070B2"/>
                </a:solidFill>
              </a:rPr>
              <a:t>&gt; </a:t>
            </a:r>
            <a:r>
              <a:rPr lang="en-US" sz="2000" b="1" dirty="0" smtClean="0">
                <a:solidFill>
                  <a:srgbClr val="0070B2"/>
                </a:solidFill>
              </a:rPr>
              <a:t>50000 </a:t>
            </a:r>
            <a:r>
              <a:rPr lang="ru-RU" sz="2000" b="1" dirty="0" smtClean="0">
                <a:solidFill>
                  <a:srgbClr val="0070B2"/>
                </a:solidFill>
              </a:rPr>
              <a:t>уникальных контактов</a:t>
            </a:r>
            <a:endParaRPr lang="ru-RU" sz="2000" b="1" dirty="0">
              <a:solidFill>
                <a:srgbClr val="0070B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7" y="3034347"/>
            <a:ext cx="1062205" cy="1062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69" y="4787340"/>
            <a:ext cx="984719" cy="984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2883392"/>
            <a:ext cx="1302497" cy="13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415150" y="5621834"/>
            <a:ext cx="249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F7F7F"/>
                </a:solidFill>
              </a:rPr>
              <a:t>Техническая поддержка и сервисное обслуживание</a:t>
            </a:r>
            <a:endParaRPr lang="ru-RU" sz="1600" b="1" dirty="0">
              <a:solidFill>
                <a:srgbClr val="7F7F7F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77" y="3415754"/>
            <a:ext cx="940909" cy="830803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521705" y="5621833"/>
            <a:ext cx="215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F7F7F"/>
                </a:solidFill>
              </a:rPr>
              <a:t>Технические семинары и тренинги</a:t>
            </a:r>
            <a:endParaRPr lang="ru-RU" sz="1600" b="1" dirty="0">
              <a:solidFill>
                <a:srgbClr val="7F7F7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24764" y="3988710"/>
            <a:ext cx="150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F7F7F"/>
                </a:solidFill>
              </a:rPr>
              <a:t>Поставки оборудования</a:t>
            </a:r>
            <a:endParaRPr lang="ru-RU" sz="1600" b="1" dirty="0">
              <a:solidFill>
                <a:srgbClr val="7F7F7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8675" y="616075"/>
            <a:ext cx="6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аправления деятельности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47" y="3161886"/>
            <a:ext cx="783610" cy="7836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80" y="4912252"/>
            <a:ext cx="668561" cy="6685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95" y="4895850"/>
            <a:ext cx="705474" cy="70547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193626" y="4001745"/>
            <a:ext cx="150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F7F7F"/>
                </a:solidFill>
              </a:rPr>
              <a:t>Поставки оборудования</a:t>
            </a:r>
            <a:endParaRPr lang="ru-RU" sz="1600" b="1" dirty="0">
              <a:solidFill>
                <a:srgbClr val="7F7F7F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05" y="3256829"/>
            <a:ext cx="751513" cy="75151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57665" y="2362724"/>
            <a:ext cx="2480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F7F7F"/>
                </a:solidFill>
              </a:rPr>
              <a:t>Отдел </a:t>
            </a:r>
            <a:r>
              <a:rPr lang="en-US" sz="1600" b="1" dirty="0" smtClean="0">
                <a:solidFill>
                  <a:srgbClr val="7F7F7F"/>
                </a:solidFill>
              </a:rPr>
              <a:t>R&amp;D</a:t>
            </a:r>
            <a:r>
              <a:rPr lang="ru-RU" sz="1600" b="1" dirty="0">
                <a:solidFill>
                  <a:srgbClr val="7F7F7F"/>
                </a:solidFill>
              </a:rPr>
              <a:t> </a:t>
            </a:r>
            <a:r>
              <a:rPr lang="ru-RU" sz="1600" b="1" dirty="0" smtClean="0">
                <a:solidFill>
                  <a:srgbClr val="7F7F7F"/>
                </a:solidFill>
              </a:rPr>
              <a:t>и собственное производство</a:t>
            </a: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endParaRPr lang="ru-RU" sz="1600" b="1" dirty="0">
              <a:solidFill>
                <a:srgbClr val="7F7F7F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95" y="1636741"/>
            <a:ext cx="705474" cy="7054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03" y="1571736"/>
            <a:ext cx="751513" cy="75151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415150" y="2364270"/>
            <a:ext cx="249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F7F7F"/>
                </a:solidFill>
              </a:rPr>
              <a:t>Техническая поддержка и сервисное обслуживание</a:t>
            </a:r>
            <a:endParaRPr lang="ru-RU" sz="1600" b="1" dirty="0">
              <a:solidFill>
                <a:srgbClr val="7F7F7F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3598131" y="3945496"/>
            <a:ext cx="1936907" cy="0"/>
          </a:xfrm>
          <a:prstGeom prst="straightConnector1">
            <a:avLst/>
          </a:prstGeom>
          <a:ln w="28575">
            <a:solidFill>
              <a:srgbClr val="0070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0800000" flipH="1">
            <a:off x="6652833" y="3955751"/>
            <a:ext cx="1936907" cy="0"/>
          </a:xfrm>
          <a:prstGeom prst="straightConnector1">
            <a:avLst/>
          </a:prstGeom>
          <a:ln w="28575">
            <a:solidFill>
              <a:srgbClr val="0070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-2700000">
            <a:off x="6304046" y="2769081"/>
            <a:ext cx="1317363" cy="0"/>
          </a:xfrm>
          <a:prstGeom prst="straightConnector1">
            <a:avLst/>
          </a:prstGeom>
          <a:ln w="28575">
            <a:solidFill>
              <a:srgbClr val="0070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13500000">
            <a:off x="4565237" y="2769082"/>
            <a:ext cx="1317363" cy="0"/>
          </a:xfrm>
          <a:prstGeom prst="straightConnector1">
            <a:avLst/>
          </a:prstGeom>
          <a:ln w="28575">
            <a:solidFill>
              <a:srgbClr val="0070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2700000">
            <a:off x="6304045" y="4895849"/>
            <a:ext cx="1317363" cy="0"/>
          </a:xfrm>
          <a:prstGeom prst="straightConnector1">
            <a:avLst/>
          </a:prstGeom>
          <a:ln w="28575">
            <a:solidFill>
              <a:srgbClr val="0070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8100000">
            <a:off x="4565237" y="4893227"/>
            <a:ext cx="1317363" cy="0"/>
          </a:xfrm>
          <a:prstGeom prst="straightConnector1">
            <a:avLst/>
          </a:prstGeom>
          <a:ln w="28575">
            <a:solidFill>
              <a:srgbClr val="0070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7355" y="1662787"/>
            <a:ext cx="33146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F7F7F"/>
                </a:solidFill>
              </a:rPr>
              <a:t>Санкт-Петербург</a:t>
            </a:r>
            <a:r>
              <a:rPr lang="en-US" b="1" dirty="0" smtClean="0">
                <a:solidFill>
                  <a:srgbClr val="7F7F7F"/>
                </a:solidFill>
              </a:rPr>
              <a:t>: </a:t>
            </a:r>
            <a:r>
              <a:rPr lang="ru-RU" dirty="0" smtClean="0">
                <a:solidFill>
                  <a:srgbClr val="7F7F7F"/>
                </a:solidFill>
              </a:rPr>
              <a:t>Головной офис, центральный склад, сервисный центр, техническая поддержка, производство</a:t>
            </a:r>
            <a:endParaRPr lang="en-US" dirty="0" smtClean="0">
              <a:solidFill>
                <a:srgbClr val="7F7F7F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F7F7F"/>
                </a:solidFill>
              </a:rPr>
              <a:t>Москва</a:t>
            </a:r>
            <a:r>
              <a:rPr lang="en-US" b="1" dirty="0" smtClean="0">
                <a:solidFill>
                  <a:srgbClr val="7F7F7F"/>
                </a:solidFill>
              </a:rPr>
              <a:t>: </a:t>
            </a:r>
            <a:r>
              <a:rPr lang="ru-RU" dirty="0" smtClean="0">
                <a:solidFill>
                  <a:srgbClr val="7F7F7F"/>
                </a:solidFill>
              </a:rPr>
              <a:t>филиал, склад, техническая поддержка</a:t>
            </a:r>
            <a:endParaRPr lang="en-US" dirty="0" smtClean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F7F7F"/>
                </a:solidFill>
              </a:rPr>
              <a:t>Екатеринбург</a:t>
            </a:r>
            <a:r>
              <a:rPr lang="en-US" b="1" dirty="0" smtClean="0">
                <a:solidFill>
                  <a:srgbClr val="7F7F7F"/>
                </a:solidFill>
              </a:rPr>
              <a:t>: </a:t>
            </a:r>
            <a:r>
              <a:rPr lang="ru-RU" dirty="0" smtClean="0">
                <a:solidFill>
                  <a:srgbClr val="7F7F7F"/>
                </a:solidFill>
              </a:rPr>
              <a:t>филиал, </a:t>
            </a:r>
            <a:r>
              <a:rPr lang="ru-RU" dirty="0">
                <a:solidFill>
                  <a:srgbClr val="7F7F7F"/>
                </a:solidFill>
              </a:rPr>
              <a:t>техническая </a:t>
            </a:r>
            <a:r>
              <a:rPr lang="ru-RU" dirty="0" smtClean="0">
                <a:solidFill>
                  <a:srgbClr val="7F7F7F"/>
                </a:solidFill>
              </a:rPr>
              <a:t>поддержка</a:t>
            </a:r>
            <a:endParaRPr lang="en-US" dirty="0" smtClean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F7F7F"/>
                </a:solidFill>
              </a:rPr>
              <a:t>Новосибирск</a:t>
            </a:r>
            <a:r>
              <a:rPr lang="en-US" b="1" dirty="0" smtClean="0">
                <a:solidFill>
                  <a:srgbClr val="7F7F7F"/>
                </a:solidFill>
              </a:rPr>
              <a:t>: </a:t>
            </a:r>
            <a:r>
              <a:rPr lang="ru-RU" dirty="0">
                <a:solidFill>
                  <a:srgbClr val="7F7F7F"/>
                </a:solidFill>
              </a:rPr>
              <a:t>филиал, техническая поддержка</a:t>
            </a:r>
            <a:endParaRPr lang="en-US" dirty="0">
              <a:solidFill>
                <a:srgbClr val="7F7F7F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F7F7F"/>
                </a:solidFill>
              </a:rPr>
              <a:t>Алматы</a:t>
            </a:r>
            <a:r>
              <a:rPr lang="en-US" b="1" dirty="0" smtClean="0">
                <a:solidFill>
                  <a:srgbClr val="7F7F7F"/>
                </a:solidFill>
              </a:rPr>
              <a:t>: </a:t>
            </a:r>
            <a:r>
              <a:rPr lang="ru-RU" dirty="0">
                <a:solidFill>
                  <a:srgbClr val="7F7F7F"/>
                </a:solidFill>
              </a:rPr>
              <a:t>филиал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5" y="1528353"/>
            <a:ext cx="8066708" cy="4409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675" y="616075"/>
            <a:ext cx="6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Офисы компании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852213" y="1979271"/>
            <a:ext cx="4317357" cy="4328932"/>
          </a:xfrm>
          <a:prstGeom prst="rect">
            <a:avLst/>
          </a:prstGeom>
          <a:solidFill>
            <a:srgbClr val="7C7C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333774" y="1354238"/>
            <a:ext cx="1400536" cy="1400536"/>
          </a:xfrm>
          <a:prstGeom prst="ellipse">
            <a:avLst/>
          </a:prstGeom>
          <a:solidFill>
            <a:srgbClr val="0070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72" y="1354238"/>
            <a:ext cx="1132991" cy="1132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41818" y="3024960"/>
            <a:ext cx="3584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kumimoji="1" lang="en-US" sz="2000" b="1" dirty="0">
              <a:solidFill>
                <a:schemeClr val="bg1"/>
              </a:solidFill>
            </a:endParaRPr>
          </a:p>
          <a:p>
            <a:pPr lvl="0"/>
            <a:r>
              <a:rPr kumimoji="1" lang="en-US" sz="2000" dirty="0" smtClean="0">
                <a:solidFill>
                  <a:schemeClr val="bg1"/>
                </a:solidFill>
              </a:rPr>
              <a:t>Saint-Petersburg                       </a:t>
            </a:r>
            <a:r>
              <a:rPr kumimoji="1" lang="ru-RU" sz="2000" dirty="0" smtClean="0">
                <a:solidFill>
                  <a:schemeClr val="bg1"/>
                </a:solidFill>
              </a:rPr>
              <a:t>90</a:t>
            </a:r>
            <a:endParaRPr lang="ru-RU" sz="2000" dirty="0">
              <a:solidFill>
                <a:schemeClr val="bg1"/>
              </a:solidFill>
            </a:endParaRPr>
          </a:p>
          <a:p>
            <a:pPr lvl="0"/>
            <a:r>
              <a:rPr kumimoji="1" lang="en-US" sz="2000" dirty="0" smtClean="0">
                <a:solidFill>
                  <a:schemeClr val="bg1"/>
                </a:solidFill>
              </a:rPr>
              <a:t>Moscow	                                     </a:t>
            </a:r>
            <a:r>
              <a:rPr kumimoji="1" lang="en-US" sz="2000" dirty="0" smtClean="0">
                <a:solidFill>
                  <a:schemeClr val="bg1"/>
                </a:solidFill>
              </a:rPr>
              <a:t>1</a:t>
            </a:r>
            <a:r>
              <a:rPr kumimoji="1" lang="ru-RU" sz="2000" dirty="0" smtClean="0">
                <a:solidFill>
                  <a:schemeClr val="bg1"/>
                </a:solidFill>
              </a:rPr>
              <a:t>8 </a:t>
            </a:r>
            <a:endParaRPr lang="ru-RU" sz="2000" dirty="0">
              <a:solidFill>
                <a:schemeClr val="bg1"/>
              </a:solidFill>
            </a:endParaRPr>
          </a:p>
          <a:p>
            <a:pPr lvl="0"/>
            <a:r>
              <a:rPr kumimoji="1" lang="en-US" sz="2000" dirty="0" smtClean="0">
                <a:solidFill>
                  <a:schemeClr val="bg1"/>
                </a:solidFill>
              </a:rPr>
              <a:t>Ekaterinburg                              5</a:t>
            </a:r>
            <a:endParaRPr lang="ru-RU" sz="2000" dirty="0">
              <a:solidFill>
                <a:schemeClr val="bg1"/>
              </a:solidFill>
            </a:endParaRPr>
          </a:p>
          <a:p>
            <a:pPr lvl="0"/>
            <a:r>
              <a:rPr kumimoji="1" lang="en-US" sz="2000" dirty="0" smtClean="0">
                <a:solidFill>
                  <a:schemeClr val="bg1"/>
                </a:solidFill>
              </a:rPr>
              <a:t>Novosibirsk                                </a:t>
            </a:r>
            <a:r>
              <a:rPr kumimoji="1" lang="en-US" sz="2000" dirty="0" smtClean="0">
                <a:solidFill>
                  <a:schemeClr val="bg1"/>
                </a:solidFill>
              </a:rPr>
              <a:t>3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Almaty </a:t>
            </a:r>
            <a:r>
              <a:rPr lang="en-US" sz="2000" dirty="0" smtClean="0">
                <a:solidFill>
                  <a:schemeClr val="bg1"/>
                </a:solidFill>
              </a:rPr>
              <a:t>(Kazakhstan)                </a:t>
            </a:r>
            <a:r>
              <a:rPr lang="en-US" sz="2000" dirty="0" smtClean="0">
                <a:solidFill>
                  <a:schemeClr val="bg1"/>
                </a:solidFill>
              </a:rPr>
              <a:t>4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Total: 		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</a:t>
            </a:r>
            <a:r>
              <a:rPr lang="en-US" sz="2000" b="1" dirty="0" smtClean="0">
                <a:solidFill>
                  <a:schemeClr val="bg1"/>
                </a:solidFill>
              </a:rPr>
              <a:t>          </a:t>
            </a:r>
            <a:r>
              <a:rPr lang="ru-RU" sz="2000" b="1" dirty="0" smtClean="0">
                <a:solidFill>
                  <a:schemeClr val="bg1"/>
                </a:solidFill>
              </a:rPr>
              <a:t>  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</a:rPr>
              <a:t>20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75" y="5124802"/>
            <a:ext cx="5030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rgbClr val="0070B2"/>
                </a:solidFill>
              </a:rPr>
              <a:t>80</a:t>
            </a:r>
            <a:r>
              <a:rPr lang="en-US" sz="1600" b="1" dirty="0">
                <a:solidFill>
                  <a:srgbClr val="0070B2"/>
                </a:solidFill>
              </a:rPr>
              <a:t>% </a:t>
            </a:r>
            <a:r>
              <a:rPr lang="ru-RU" sz="1600" dirty="0" smtClean="0">
                <a:solidFill>
                  <a:srgbClr val="7F7F7F"/>
                </a:solidFill>
              </a:rPr>
              <a:t>сотрудников имеют </a:t>
            </a:r>
            <a:r>
              <a:rPr lang="ru-RU" sz="1600" b="1" dirty="0" smtClean="0">
                <a:solidFill>
                  <a:srgbClr val="7F7F7F"/>
                </a:solidFill>
              </a:rPr>
              <a:t>высшее образование</a:t>
            </a:r>
            <a:endParaRPr lang="en-US" sz="1600" b="1" dirty="0" smtClean="0">
              <a:solidFill>
                <a:srgbClr val="7F7F7F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70B2"/>
                </a:solidFill>
              </a:rPr>
              <a:t>5%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ru-RU" sz="1600" dirty="0">
                <a:solidFill>
                  <a:srgbClr val="7F7F7F"/>
                </a:solidFill>
              </a:rPr>
              <a:t>сотрудников </a:t>
            </a:r>
            <a:r>
              <a:rPr lang="ru-RU" sz="1600" dirty="0" smtClean="0">
                <a:solidFill>
                  <a:srgbClr val="7F7F7F"/>
                </a:solidFill>
              </a:rPr>
              <a:t> имеют </a:t>
            </a:r>
            <a:r>
              <a:rPr lang="ru-RU" sz="1600" b="1" dirty="0" smtClean="0">
                <a:solidFill>
                  <a:srgbClr val="7F7F7F"/>
                </a:solidFill>
              </a:rPr>
              <a:t>второе </a:t>
            </a:r>
            <a:r>
              <a:rPr lang="ru-RU" sz="1600" b="1" dirty="0">
                <a:solidFill>
                  <a:srgbClr val="7F7F7F"/>
                </a:solidFill>
              </a:rPr>
              <a:t>высшее </a:t>
            </a:r>
            <a:r>
              <a:rPr lang="ru-RU" sz="1600" b="1" dirty="0" smtClean="0">
                <a:solidFill>
                  <a:srgbClr val="7F7F7F"/>
                </a:solidFill>
              </a:rPr>
              <a:t>образование</a:t>
            </a:r>
            <a:endParaRPr lang="en-US" sz="1600" b="1" dirty="0" smtClean="0">
              <a:solidFill>
                <a:srgbClr val="7F7F7F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70B2"/>
                </a:solidFill>
              </a:rPr>
              <a:t>3%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ru-RU" sz="1600" dirty="0">
                <a:solidFill>
                  <a:srgbClr val="7F7F7F"/>
                </a:solidFill>
              </a:rPr>
              <a:t>сотрудников </a:t>
            </a:r>
            <a:r>
              <a:rPr lang="ru-RU" sz="1600" b="1" dirty="0" smtClean="0">
                <a:solidFill>
                  <a:srgbClr val="7F7F7F"/>
                </a:solidFill>
              </a:rPr>
              <a:t>обучались в аспирантуре</a:t>
            </a:r>
            <a:endParaRPr lang="en-US" sz="1600" b="1" dirty="0">
              <a:solidFill>
                <a:srgbClr val="7F7F7F"/>
              </a:solidFill>
            </a:endParaRPr>
          </a:p>
          <a:p>
            <a:pPr lvl="0" algn="ctr"/>
            <a:endParaRPr lang="ru-RU" sz="1600" dirty="0">
              <a:solidFill>
                <a:srgbClr val="7F7F7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4" y="1517204"/>
            <a:ext cx="5029200" cy="3352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8675" y="616075"/>
            <a:ext cx="6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Штат компании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32" y="4769042"/>
            <a:ext cx="1906531" cy="51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16" y="1665501"/>
            <a:ext cx="2544752" cy="66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85" y="1328536"/>
            <a:ext cx="1795231" cy="104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28" y="1704625"/>
            <a:ext cx="2942410" cy="71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44" y="3779800"/>
            <a:ext cx="2082275" cy="57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3" y="2910929"/>
            <a:ext cx="2781915" cy="43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7" y="3882159"/>
            <a:ext cx="2161230" cy="502486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41" y="3889007"/>
            <a:ext cx="2382782" cy="48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57" y="2526286"/>
            <a:ext cx="1417580" cy="110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15" y="2896181"/>
            <a:ext cx="2221332" cy="58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66" y="3882159"/>
            <a:ext cx="2232025" cy="41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61" y="4790883"/>
            <a:ext cx="2187380" cy="4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67" y="4715579"/>
            <a:ext cx="1858758" cy="51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3" y="4827356"/>
            <a:ext cx="2709321" cy="39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http://lorandra.com/attachments/Image/Logo_InduKey_blue_rgb.jpg?template=generic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21" y="2915536"/>
            <a:ext cx="2335061" cy="52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www.icoptech.com/Templates/pic/icop30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56" y="5715159"/>
            <a:ext cx="1605022" cy="53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s://i.ytimg.com/i/hv4C2XcV4io5-RzZ-GUKdw/mq1.jpg?v=b79ac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42" y="5432485"/>
            <a:ext cx="800504" cy="80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www.trademarkia.com/logo-images/synertron-technology/lex-system-7859975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25" y="5693369"/>
            <a:ext cx="2219857" cy="6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www.synoceantech.com/images/logotype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91" y="5785671"/>
            <a:ext cx="2446243" cy="4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28675" y="616075"/>
            <a:ext cx="6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Наши партнеры и поставщики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2950" y="3594392"/>
            <a:ext cx="159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B2"/>
                </a:solidFill>
              </a:rPr>
              <a:t>нефтегазовая отрасль</a:t>
            </a:r>
            <a:endParaRPr lang="en-US" dirty="0">
              <a:solidFill>
                <a:srgbClr val="0070B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190" y="4352940"/>
            <a:ext cx="1468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r>
              <a:rPr lang="ru-RU" sz="1600" b="1" dirty="0" smtClean="0">
                <a:solidFill>
                  <a:srgbClr val="7F7F7F"/>
                </a:solidFill>
              </a:rPr>
              <a:t>Газпром</a:t>
            </a:r>
            <a:endParaRPr lang="en-US" sz="1600" b="1" dirty="0" smtClean="0">
              <a:solidFill>
                <a:srgbClr val="7F7F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r>
              <a:rPr lang="ru-RU" sz="1600" b="1" dirty="0" err="1" smtClean="0">
                <a:solidFill>
                  <a:srgbClr val="7F7F7F"/>
                </a:solidFill>
              </a:rPr>
              <a:t>Транснефть</a:t>
            </a:r>
            <a:endParaRPr lang="en-US" sz="1600" b="1" dirty="0" smtClean="0">
              <a:solidFill>
                <a:srgbClr val="7F7F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r>
              <a:rPr lang="ru-RU" sz="1600" b="1" dirty="0" smtClean="0">
                <a:solidFill>
                  <a:srgbClr val="7F7F7F"/>
                </a:solidFill>
              </a:rPr>
              <a:t>Лукойл</a:t>
            </a:r>
            <a:endParaRPr lang="ru-RU" sz="1600" b="1" dirty="0" smtClean="0">
              <a:solidFill>
                <a:srgbClr val="7F7F7F"/>
              </a:solidFill>
            </a:endParaRPr>
          </a:p>
          <a:p>
            <a:endParaRPr lang="en-US" sz="1600" b="1" dirty="0">
              <a:solidFill>
                <a:srgbClr val="7F7F7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8675" y="616075"/>
            <a:ext cx="6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Ключевые отрасли и клиенты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5" y="2414514"/>
            <a:ext cx="1067661" cy="106766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67000" y="3594392"/>
            <a:ext cx="173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B2"/>
                </a:solidFill>
              </a:rPr>
              <a:t>энергетика</a:t>
            </a:r>
          </a:p>
          <a:p>
            <a:pPr algn="ctr"/>
            <a:endParaRPr lang="en-US" dirty="0">
              <a:solidFill>
                <a:srgbClr val="0070B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33714" y="4352940"/>
            <a:ext cx="1468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r>
              <a:rPr lang="ru-RU" sz="1600" b="1" dirty="0" err="1" smtClean="0">
                <a:solidFill>
                  <a:srgbClr val="7F7F7F"/>
                </a:solidFill>
              </a:rPr>
              <a:t>Энергоатом</a:t>
            </a:r>
            <a:endParaRPr lang="en-US" sz="1600" b="1" dirty="0" smtClean="0">
              <a:solidFill>
                <a:srgbClr val="7F7F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r>
              <a:rPr lang="ru-RU" sz="1600" b="1" dirty="0" err="1" smtClean="0">
                <a:solidFill>
                  <a:srgbClr val="7F7F7F"/>
                </a:solidFill>
              </a:rPr>
              <a:t>Энергомаш</a:t>
            </a:r>
            <a:endParaRPr lang="en-US" sz="1600" b="1" dirty="0" smtClean="0">
              <a:solidFill>
                <a:srgbClr val="7F7F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r>
              <a:rPr lang="ru-RU" sz="1600" b="1" dirty="0" err="1" smtClean="0">
                <a:solidFill>
                  <a:srgbClr val="7F7F7F"/>
                </a:solidFill>
              </a:rPr>
              <a:t>Л</a:t>
            </a:r>
            <a:r>
              <a:rPr lang="ru-RU" sz="1600" b="1" dirty="0" err="1" smtClean="0">
                <a:solidFill>
                  <a:srgbClr val="7F7F7F"/>
                </a:solidFill>
              </a:rPr>
              <a:t>оэск</a:t>
            </a:r>
            <a:endParaRPr lang="ru-RU" sz="1600" b="1" dirty="0" smtClean="0">
              <a:solidFill>
                <a:srgbClr val="7F7F7F"/>
              </a:solidFill>
            </a:endParaRPr>
          </a:p>
          <a:p>
            <a:endParaRPr lang="en-US" sz="1600" b="1" dirty="0">
              <a:solidFill>
                <a:srgbClr val="7F7F7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5598" y="3594392"/>
            <a:ext cx="214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B2"/>
                </a:solidFill>
              </a:rPr>
              <a:t>телекоммуникации</a:t>
            </a:r>
          </a:p>
          <a:p>
            <a:pPr algn="ctr"/>
            <a:endParaRPr lang="en-US" dirty="0">
              <a:solidFill>
                <a:srgbClr val="0070B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82312" y="4352940"/>
            <a:ext cx="1875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r>
              <a:rPr lang="ru-RU" sz="1600" b="1" dirty="0" smtClean="0">
                <a:solidFill>
                  <a:srgbClr val="7F7F7F"/>
                </a:solidFill>
              </a:rPr>
              <a:t>Ростелеком</a:t>
            </a:r>
            <a:endParaRPr lang="en-US" sz="1600" b="1" dirty="0" smtClean="0">
              <a:solidFill>
                <a:srgbClr val="7F7F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r>
              <a:rPr lang="ru-RU" sz="1600" b="1" dirty="0" smtClean="0">
                <a:solidFill>
                  <a:srgbClr val="7F7F7F"/>
                </a:solidFill>
              </a:rPr>
              <a:t>Мегафон</a:t>
            </a:r>
            <a:endParaRPr lang="en-US" sz="1600" b="1" dirty="0" smtClean="0">
              <a:solidFill>
                <a:srgbClr val="7F7F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r>
              <a:rPr lang="ru-RU" sz="1600" b="1" dirty="0" err="1" smtClean="0">
                <a:solidFill>
                  <a:srgbClr val="7F7F7F"/>
                </a:solidFill>
              </a:rPr>
              <a:t>Связьтранснефть</a:t>
            </a:r>
            <a:endParaRPr lang="ru-RU" sz="1600" b="1" dirty="0" smtClean="0">
              <a:solidFill>
                <a:srgbClr val="7F7F7F"/>
              </a:solidFill>
            </a:endParaRPr>
          </a:p>
          <a:p>
            <a:endParaRPr lang="en-US" sz="1600" b="1" dirty="0">
              <a:solidFill>
                <a:srgbClr val="7F7F7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13" y="2414514"/>
            <a:ext cx="1067661" cy="1067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91" y="2300449"/>
            <a:ext cx="1181725" cy="11817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71709" y="3594392"/>
            <a:ext cx="173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B2"/>
                </a:solidFill>
              </a:rPr>
              <a:t>транспорт</a:t>
            </a:r>
          </a:p>
          <a:p>
            <a:pPr algn="ctr"/>
            <a:endParaRPr lang="en-US" dirty="0">
              <a:solidFill>
                <a:srgbClr val="0070B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38423" y="4352940"/>
            <a:ext cx="1746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r>
              <a:rPr lang="ru-RU" sz="1600" b="1" dirty="0" smtClean="0">
                <a:solidFill>
                  <a:srgbClr val="7F7F7F"/>
                </a:solidFill>
              </a:rPr>
              <a:t>РЖД</a:t>
            </a:r>
            <a:endParaRPr lang="en-US" sz="1600" b="1" dirty="0" smtClean="0">
              <a:solidFill>
                <a:srgbClr val="7F7F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r>
              <a:rPr lang="ru-RU" sz="1600" b="1" dirty="0" smtClean="0">
                <a:solidFill>
                  <a:srgbClr val="7F7F7F"/>
                </a:solidFill>
              </a:rPr>
              <a:t>ФПК</a:t>
            </a:r>
            <a:endParaRPr lang="en-US" sz="1600" b="1" dirty="0" smtClean="0">
              <a:solidFill>
                <a:srgbClr val="7F7F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r>
              <a:rPr lang="ru-RU" sz="1600" b="1" dirty="0" smtClean="0">
                <a:solidFill>
                  <a:srgbClr val="7F7F7F"/>
                </a:solidFill>
              </a:rPr>
              <a:t>Метрополитен</a:t>
            </a:r>
            <a:endParaRPr lang="ru-RU" sz="1600" b="1" dirty="0" smtClean="0">
              <a:solidFill>
                <a:srgbClr val="7F7F7F"/>
              </a:solidFill>
            </a:endParaRPr>
          </a:p>
          <a:p>
            <a:endParaRPr lang="en-US" sz="1600" b="1" dirty="0">
              <a:solidFill>
                <a:srgbClr val="7F7F7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47" y="2338564"/>
            <a:ext cx="1124811" cy="112481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363098" y="3594392"/>
            <a:ext cx="214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B2"/>
                </a:solidFill>
              </a:rPr>
              <a:t>п</a:t>
            </a:r>
            <a:r>
              <a:rPr lang="ru-RU" b="1" dirty="0" smtClean="0">
                <a:solidFill>
                  <a:srgbClr val="0070B2"/>
                </a:solidFill>
              </a:rPr>
              <a:t>ромышленное производство</a:t>
            </a:r>
            <a:endParaRPr lang="en-US" dirty="0">
              <a:solidFill>
                <a:srgbClr val="0070B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29812" y="4352940"/>
            <a:ext cx="1875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r>
              <a:rPr lang="ru-RU" sz="1600" b="1" dirty="0" err="1" smtClean="0">
                <a:solidFill>
                  <a:srgbClr val="7F7F7F"/>
                </a:solidFill>
              </a:rPr>
              <a:t>Пелломаш</a:t>
            </a:r>
            <a:endParaRPr lang="en-US" sz="1600" b="1" dirty="0" smtClean="0">
              <a:solidFill>
                <a:srgbClr val="7F7F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r>
              <a:rPr lang="ru-RU" sz="1600" b="1" dirty="0" err="1" smtClean="0">
                <a:solidFill>
                  <a:srgbClr val="7F7F7F"/>
                </a:solidFill>
              </a:rPr>
              <a:t>Модмаш</a:t>
            </a:r>
            <a:endParaRPr lang="en-US" sz="1600" b="1" dirty="0" smtClean="0">
              <a:solidFill>
                <a:srgbClr val="7F7F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F7F7F"/>
                </a:solidFill>
              </a:rPr>
              <a:t> </a:t>
            </a:r>
            <a:r>
              <a:rPr lang="ru-RU" sz="1600" b="1" dirty="0" err="1" smtClean="0">
                <a:solidFill>
                  <a:srgbClr val="7F7F7F"/>
                </a:solidFill>
              </a:rPr>
              <a:t>Техномаш</a:t>
            </a:r>
            <a:endParaRPr lang="ru-RU" sz="1600" b="1" dirty="0" smtClean="0">
              <a:solidFill>
                <a:srgbClr val="7F7F7F"/>
              </a:solidFill>
            </a:endParaRPr>
          </a:p>
          <a:p>
            <a:endParaRPr lang="en-US" sz="1600" b="1" dirty="0">
              <a:solidFill>
                <a:srgbClr val="7F7F7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368" y="2338564"/>
            <a:ext cx="1143861" cy="1143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1516163" y="3194465"/>
            <a:ext cx="1628601" cy="1244417"/>
            <a:chOff x="951382" y="2806014"/>
            <a:chExt cx="1898519" cy="1450661"/>
          </a:xfrm>
        </p:grpSpPr>
        <p:pic>
          <p:nvPicPr>
            <p:cNvPr id="38914" name="Picture 2" descr=" 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8322" y="3385456"/>
              <a:ext cx="1861579" cy="871219"/>
            </a:xfrm>
            <a:prstGeom prst="rect">
              <a:avLst/>
            </a:prstGeom>
            <a:noFill/>
          </p:spPr>
        </p:pic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1382" y="2806014"/>
              <a:ext cx="1880538" cy="45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7" descr="Front-Man - Bl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" y="1598800"/>
            <a:ext cx="2602486" cy="66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006540" y="1328760"/>
            <a:ext cx="65833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E60D2E"/>
                </a:solidFill>
              </a:rPr>
              <a:t>F</a:t>
            </a:r>
            <a:r>
              <a:rPr lang="ru-RU" sz="1600" b="1" dirty="0" err="1">
                <a:solidFill>
                  <a:srgbClr val="002060"/>
                </a:solidFill>
              </a:rPr>
              <a:t>ront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Man</a:t>
            </a:r>
            <a:r>
              <a:rPr lang="ru-RU" sz="1600" dirty="0">
                <a:solidFill>
                  <a:srgbClr val="7F7F7F"/>
                </a:solidFill>
              </a:rPr>
              <a:t> - это линейка высокотехнологичных моделей промышленных </a:t>
            </a:r>
            <a:r>
              <a:rPr lang="ru-RU" sz="1600" dirty="0" smtClean="0">
                <a:solidFill>
                  <a:srgbClr val="7F7F7F"/>
                </a:solidFill>
              </a:rPr>
              <a:t>компьютеров, которые</a:t>
            </a:r>
            <a:r>
              <a:rPr lang="ru-RU" sz="1600" dirty="0">
                <a:solidFill>
                  <a:srgbClr val="7F7F7F"/>
                </a:solidFill>
              </a:rPr>
              <a:t> способны обеспечить надежную работу всех систем за счет тщательно отобранных компонентов </a:t>
            </a:r>
            <a:r>
              <a:rPr lang="ru-RU" sz="1600" dirty="0" err="1">
                <a:solidFill>
                  <a:srgbClr val="7F7F7F"/>
                </a:solidFill>
              </a:rPr>
              <a:t>Industrial</a:t>
            </a:r>
            <a:r>
              <a:rPr lang="ru-RU" sz="1600" dirty="0">
                <a:solidFill>
                  <a:srgbClr val="7F7F7F"/>
                </a:solidFill>
              </a:rPr>
              <a:t> PC от мировых лидеров в сфере промышленной автоматизации, доскональной проверки компонентов на совместимость и 24 часового тестирования. </a:t>
            </a:r>
            <a:endParaRPr lang="ru-RU" sz="1600" dirty="0">
              <a:solidFill>
                <a:srgbClr val="7F7F7F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404125" y="3194485"/>
            <a:ext cx="2143243" cy="1267116"/>
            <a:chOff x="4313044" y="2855022"/>
            <a:chExt cx="2498456" cy="1477123"/>
          </a:xfrm>
        </p:grpSpPr>
        <p:pic>
          <p:nvPicPr>
            <p:cNvPr id="38920" name="Picture 8" descr=" 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70848" y="3376631"/>
              <a:ext cx="897196" cy="955514"/>
            </a:xfrm>
            <a:prstGeom prst="rect">
              <a:avLst/>
            </a:prstGeom>
            <a:noFill/>
          </p:spPr>
        </p:pic>
        <p:pic>
          <p:nvPicPr>
            <p:cNvPr id="38921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13044" y="2855022"/>
              <a:ext cx="2498456" cy="44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4" name="Группа 33"/>
          <p:cNvGrpSpPr/>
          <p:nvPr/>
        </p:nvGrpSpPr>
        <p:grpSpPr>
          <a:xfrm>
            <a:off x="6290052" y="4907321"/>
            <a:ext cx="1991146" cy="1441967"/>
            <a:chOff x="6276039" y="4474912"/>
            <a:chExt cx="2321150" cy="1680953"/>
          </a:xfrm>
        </p:grpSpPr>
        <p:pic>
          <p:nvPicPr>
            <p:cNvPr id="38923" name="Picture 11" descr=" 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02377" y="5065154"/>
              <a:ext cx="1371963" cy="1090711"/>
            </a:xfrm>
            <a:prstGeom prst="rect">
              <a:avLst/>
            </a:prstGeom>
            <a:noFill/>
          </p:spPr>
        </p:pic>
        <p:pic>
          <p:nvPicPr>
            <p:cNvPr id="38924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76039" y="4474912"/>
              <a:ext cx="2321150" cy="418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Группа 32"/>
          <p:cNvGrpSpPr/>
          <p:nvPr/>
        </p:nvGrpSpPr>
        <p:grpSpPr>
          <a:xfrm>
            <a:off x="7765672" y="3182039"/>
            <a:ext cx="2089195" cy="1256842"/>
            <a:chOff x="7775463" y="2818683"/>
            <a:chExt cx="2435450" cy="1465146"/>
          </a:xfrm>
        </p:grpSpPr>
        <p:pic>
          <p:nvPicPr>
            <p:cNvPr id="38925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75463" y="2818683"/>
              <a:ext cx="2435450" cy="47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27" name="Picture 15" descr=" 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189232" y="3659960"/>
              <a:ext cx="1607911" cy="623869"/>
            </a:xfrm>
            <a:prstGeom prst="rect">
              <a:avLst/>
            </a:prstGeom>
            <a:noFill/>
          </p:spPr>
        </p:pic>
      </p:grpSp>
      <p:grpSp>
        <p:nvGrpSpPr>
          <p:cNvPr id="35" name="Группа 34"/>
          <p:cNvGrpSpPr/>
          <p:nvPr/>
        </p:nvGrpSpPr>
        <p:grpSpPr>
          <a:xfrm>
            <a:off x="2784044" y="4856286"/>
            <a:ext cx="2034606" cy="1493004"/>
            <a:chOff x="3667674" y="4595036"/>
            <a:chExt cx="2371814" cy="1740449"/>
          </a:xfrm>
        </p:grpSpPr>
        <p:pic>
          <p:nvPicPr>
            <p:cNvPr id="38917" name="Picture 5" descr=" 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07448" y="5208825"/>
              <a:ext cx="1492266" cy="1126660"/>
            </a:xfrm>
            <a:prstGeom prst="rect">
              <a:avLst/>
            </a:prstGeom>
            <a:noFill/>
          </p:spPr>
        </p:pic>
        <p:pic>
          <p:nvPicPr>
            <p:cNvPr id="38918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67674" y="4595036"/>
              <a:ext cx="2371814" cy="47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TextBox 35"/>
          <p:cNvSpPr txBox="1"/>
          <p:nvPr/>
        </p:nvSpPr>
        <p:spPr>
          <a:xfrm>
            <a:off x="828675" y="616075"/>
            <a:ext cx="6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Собственное производство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5400000" flipV="1">
            <a:off x="3259989" y="1936608"/>
            <a:ext cx="1320437" cy="45719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513390" y="6200712"/>
            <a:ext cx="361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3321" name="Picture 9" descr="двухэтажный аэроэкспресс"/>
          <p:cNvPicPr>
            <a:picLocks noChangeAspect="1" noChangeArrowheads="1"/>
          </p:cNvPicPr>
          <p:nvPr/>
        </p:nvPicPr>
        <p:blipFill>
          <a:blip r:embed="rId3" cstate="print"/>
          <a:srcRect l="8214" r="10357"/>
          <a:stretch>
            <a:fillRect/>
          </a:stretch>
        </p:blipFill>
        <p:spPr bwMode="auto">
          <a:xfrm>
            <a:off x="6515099" y="1374548"/>
            <a:ext cx="4963886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Front 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5049" y="1551483"/>
            <a:ext cx="3029363" cy="167137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512431" y="5024292"/>
            <a:ext cx="50808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F7F7F"/>
                </a:solidFill>
              </a:rPr>
              <a:t>В 2015 году компьютеры </a:t>
            </a:r>
            <a:r>
              <a:rPr lang="en-US" sz="1600" dirty="0">
                <a:solidFill>
                  <a:srgbClr val="7F7F7F"/>
                </a:solidFill>
              </a:rPr>
              <a:t>Front Server </a:t>
            </a:r>
            <a:r>
              <a:rPr lang="ru-RU" sz="1600" dirty="0">
                <a:solidFill>
                  <a:srgbClr val="7F7F7F"/>
                </a:solidFill>
              </a:rPr>
              <a:t>были установлены на двухэтажные поезда, курсирующие между Санкт-Петербургом и Москвой, в качестве сервера для обработки информации о техническом состоянии поезда и системы информирования пассажиров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69396" y="3873342"/>
            <a:ext cx="54346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7F7F7F"/>
                </a:solidFill>
              </a:rPr>
              <a:t>Промышленные компьютеры FRONT </a:t>
            </a:r>
            <a:r>
              <a:rPr lang="ru-RU" sz="1600" dirty="0" err="1">
                <a:solidFill>
                  <a:srgbClr val="7F7F7F"/>
                </a:solidFill>
              </a:rPr>
              <a:t>Server</a:t>
            </a:r>
            <a:r>
              <a:rPr lang="ru-RU" sz="1600" dirty="0">
                <a:solidFill>
                  <a:srgbClr val="7F7F7F"/>
                </a:solidFill>
              </a:rPr>
              <a:t> способны работать в тяжелых условиях эксплуатации и защищены от воздействия вибрации и ударов. Они собраны на базе процессоров </a:t>
            </a:r>
            <a:r>
              <a:rPr lang="ru-RU" sz="1600" dirty="0" err="1">
                <a:solidFill>
                  <a:srgbClr val="7F7F7F"/>
                </a:solidFill>
              </a:rPr>
              <a:t>Intel</a:t>
            </a:r>
            <a:r>
              <a:rPr lang="ru-RU" sz="1600" dirty="0">
                <a:solidFill>
                  <a:srgbClr val="7F7F7F"/>
                </a:solidFill>
              </a:rPr>
              <a:t> </a:t>
            </a:r>
            <a:r>
              <a:rPr lang="ru-RU" sz="1600" dirty="0" err="1">
                <a:solidFill>
                  <a:srgbClr val="7F7F7F"/>
                </a:solidFill>
              </a:rPr>
              <a:t>Haswell</a:t>
            </a:r>
            <a:r>
              <a:rPr lang="ru-RU" sz="1600" dirty="0">
                <a:solidFill>
                  <a:srgbClr val="7F7F7F"/>
                </a:solidFill>
              </a:rPr>
              <a:t> (i7/i5/i3/</a:t>
            </a:r>
            <a:r>
              <a:rPr lang="ru-RU" sz="1600" dirty="0" err="1">
                <a:solidFill>
                  <a:srgbClr val="7F7F7F"/>
                </a:solidFill>
              </a:rPr>
              <a:t>Celeron</a:t>
            </a:r>
            <a:r>
              <a:rPr lang="ru-RU" sz="1600" dirty="0">
                <a:solidFill>
                  <a:srgbClr val="7F7F7F"/>
                </a:solidFill>
              </a:rPr>
              <a:t>, в зависимости от модели устройства), а также оснащены встроенным источником бесперебойного питания (ИБП) и </a:t>
            </a:r>
            <a:r>
              <a:rPr lang="ru-RU" sz="1600" dirty="0" err="1">
                <a:solidFill>
                  <a:srgbClr val="7F7F7F"/>
                </a:solidFill>
              </a:rPr>
              <a:t>безвентиляторной</a:t>
            </a:r>
            <a:r>
              <a:rPr lang="ru-RU" sz="1600" dirty="0">
                <a:solidFill>
                  <a:srgbClr val="7F7F7F"/>
                </a:solidFill>
              </a:rPr>
              <a:t> системой охлаждения.</a:t>
            </a:r>
            <a:endParaRPr lang="ru-RU" sz="1600" dirty="0">
              <a:solidFill>
                <a:srgbClr val="7F7F7F"/>
              </a:solidFill>
            </a:endParaRP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484" y="5784397"/>
            <a:ext cx="4870343" cy="63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серия промышленных компьютеров  Front Server для применения в транспортной отрасл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9954" y="3152775"/>
            <a:ext cx="2873436" cy="770114"/>
          </a:xfrm>
          <a:prstGeom prst="rect">
            <a:avLst/>
          </a:prstGeom>
          <a:noFill/>
        </p:spPr>
      </p:pic>
      <p:sp>
        <p:nvSpPr>
          <p:cNvPr id="13332" name="AutoShape 20" descr="https://www.fresnostate.edu/craig/depts-programs/isds/images/new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4" name="Picture 22" descr="https://media.licdn.com/mpr/mpr/shrinknp_800_800/AAEAAQAAAAAAAAJYAAAAJDZhZmVjYzViLWE0MTUtNDMzYS1iZDgxLWI2ZTM2NTc0ZjJm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0602" y="1470974"/>
            <a:ext cx="1164188" cy="11479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28675" y="616075"/>
            <a:ext cx="6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Новинки линейки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Front Man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4319</TotalTime>
  <Words>530</Words>
  <Application>Microsoft Office PowerPoint</Application>
  <PresentationFormat>Широкоэкранный</PresentationFormat>
  <Paragraphs>112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Sergeev</dc:creator>
  <cp:lastModifiedBy>Roman Privalov</cp:lastModifiedBy>
  <cp:revision>239</cp:revision>
  <dcterms:created xsi:type="dcterms:W3CDTF">2014-05-13T14:52:41Z</dcterms:created>
  <dcterms:modified xsi:type="dcterms:W3CDTF">2018-02-07T11:54:08Z</dcterms:modified>
</cp:coreProperties>
</file>